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9144000" cy="5143500" type="screen16x9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EBDB5F-5D16-4CA0-919C-AD125297E1A3}" v="5" dt="2025-05-28T02:17:17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manta Bhattacharya" userId="b4d45c81ff714ead" providerId="LiveId" clId="{4BEBDB5F-5D16-4CA0-919C-AD125297E1A3}"/>
    <pc:docChg chg="undo custSel modSld">
      <pc:chgData name="Sumanta Bhattacharya" userId="b4d45c81ff714ead" providerId="LiveId" clId="{4BEBDB5F-5D16-4CA0-919C-AD125297E1A3}" dt="2025-05-28T02:19:31.890" v="41" actId="1076"/>
      <pc:docMkLst>
        <pc:docMk/>
      </pc:docMkLst>
      <pc:sldChg chg="modSp mod">
        <pc:chgData name="Sumanta Bhattacharya" userId="b4d45c81ff714ead" providerId="LiveId" clId="{4BEBDB5F-5D16-4CA0-919C-AD125297E1A3}" dt="2025-05-28T02:16:40.606" v="23" actId="403"/>
        <pc:sldMkLst>
          <pc:docMk/>
          <pc:sldMk cId="0" sldId="265"/>
        </pc:sldMkLst>
        <pc:spChg chg="mod">
          <ac:chgData name="Sumanta Bhattacharya" userId="b4d45c81ff714ead" providerId="LiveId" clId="{4BEBDB5F-5D16-4CA0-919C-AD125297E1A3}" dt="2025-05-28T02:16:40.606" v="23" actId="403"/>
          <ac:spMkLst>
            <pc:docMk/>
            <pc:sldMk cId="0" sldId="265"/>
            <ac:spMk id="68" creationId="{00000000-0000-0000-0000-000000000000}"/>
          </ac:spMkLst>
        </pc:spChg>
      </pc:sldChg>
      <pc:sldChg chg="modSp mod">
        <pc:chgData name="Sumanta Bhattacharya" userId="b4d45c81ff714ead" providerId="LiveId" clId="{4BEBDB5F-5D16-4CA0-919C-AD125297E1A3}" dt="2025-05-28T02:19:31.890" v="41" actId="1076"/>
        <pc:sldMkLst>
          <pc:docMk/>
          <pc:sldMk cId="0" sldId="266"/>
        </pc:sldMkLst>
        <pc:spChg chg="mod">
          <ac:chgData name="Sumanta Bhattacharya" userId="b4d45c81ff714ead" providerId="LiveId" clId="{4BEBDB5F-5D16-4CA0-919C-AD125297E1A3}" dt="2025-05-28T02:19:31.890" v="41" actId="1076"/>
          <ac:spMkLst>
            <pc:docMk/>
            <pc:sldMk cId="0" sldId="266"/>
            <ac:spMk id="72" creationId="{00000000-0000-0000-0000-000000000000}"/>
          </ac:spMkLst>
        </pc:spChg>
        <pc:graphicFrameChg chg="mod">
          <ac:chgData name="Sumanta Bhattacharya" userId="b4d45c81ff714ead" providerId="LiveId" clId="{4BEBDB5F-5D16-4CA0-919C-AD125297E1A3}" dt="2025-05-28T02:15:12.710" v="2"/>
          <ac:graphicFrameMkLst>
            <pc:docMk/>
            <pc:sldMk cId="0" sldId="266"/>
            <ac:graphicFrameMk id="2" creationId="{D25995D4-B6AE-1AE6-425B-3851B62E8E5F}"/>
          </ac:graphicFrameMkLst>
        </pc:graphicFrameChg>
        <pc:picChg chg="mod">
          <ac:chgData name="Sumanta Bhattacharya" userId="b4d45c81ff714ead" providerId="LiveId" clId="{4BEBDB5F-5D16-4CA0-919C-AD125297E1A3}" dt="2025-05-28T02:19:25.957" v="40" actId="1076"/>
          <ac:picMkLst>
            <pc:docMk/>
            <pc:sldMk cId="0" sldId="266"/>
            <ac:picMk id="73" creationId="{00000000-0000-0000-0000-000000000000}"/>
          </ac:picMkLst>
        </pc:picChg>
      </pc:sldChg>
      <pc:sldChg chg="addSp modSp mod">
        <pc:chgData name="Sumanta Bhattacharya" userId="b4d45c81ff714ead" providerId="LiveId" clId="{4BEBDB5F-5D16-4CA0-919C-AD125297E1A3}" dt="2025-05-28T02:18:07.877" v="34" actId="113"/>
        <pc:sldMkLst>
          <pc:docMk/>
          <pc:sldMk cId="0" sldId="267"/>
        </pc:sldMkLst>
        <pc:spChg chg="mod">
          <ac:chgData name="Sumanta Bhattacharya" userId="b4d45c81ff714ead" providerId="LiveId" clId="{4BEBDB5F-5D16-4CA0-919C-AD125297E1A3}" dt="2025-05-28T02:18:07.877" v="34" actId="113"/>
          <ac:spMkLst>
            <pc:docMk/>
            <pc:sldMk cId="0" sldId="267"/>
            <ac:spMk id="76" creationId="{00000000-0000-0000-0000-000000000000}"/>
          </ac:spMkLst>
        </pc:spChg>
        <pc:picChg chg="add mod">
          <ac:chgData name="Sumanta Bhattacharya" userId="b4d45c81ff714ead" providerId="LiveId" clId="{4BEBDB5F-5D16-4CA0-919C-AD125297E1A3}" dt="2025-05-28T02:17:49.049" v="29" actId="1076"/>
          <ac:picMkLst>
            <pc:docMk/>
            <pc:sldMk cId="0" sldId="267"/>
            <ac:picMk id="2" creationId="{629DB9FD-02B6-1778-3899-C1BEB6B8FCD6}"/>
          </ac:picMkLst>
        </pc:picChg>
      </pc:sldChg>
      <pc:sldChg chg="modSp mod">
        <pc:chgData name="Sumanta Bhattacharya" userId="b4d45c81ff714ead" providerId="LiveId" clId="{4BEBDB5F-5D16-4CA0-919C-AD125297E1A3}" dt="2025-05-28T02:18:41.385" v="39" actId="14100"/>
        <pc:sldMkLst>
          <pc:docMk/>
          <pc:sldMk cId="0" sldId="269"/>
        </pc:sldMkLst>
        <pc:graphicFrameChg chg="modGraphic">
          <ac:chgData name="Sumanta Bhattacharya" userId="b4d45c81ff714ead" providerId="LiveId" clId="{4BEBDB5F-5D16-4CA0-919C-AD125297E1A3}" dt="2025-05-28T02:18:41.385" v="39" actId="14100"/>
          <ac:graphicFrameMkLst>
            <pc:docMk/>
            <pc:sldMk cId="0" sldId="269"/>
            <ac:graphicFrameMk id="82" creationId="{00000000-0000-0000-0000-000000000000}"/>
          </ac:graphicFrameMkLst>
        </pc:graphicFrameChg>
      </pc:sldChg>
    </pc:docChg>
  </pc:docChgLst>
</pc:chgInfo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5E4D103B-3D57-4986-AAD7-E895A4487CF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4643F9D-48D9-4E3A-8FEE-8F171C6C703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;p2"/>
          <p:cNvSpPr/>
          <p:nvPr/>
        </p:nvSpPr>
        <p:spPr>
          <a:xfrm>
            <a:off x="0" y="0"/>
            <a:ext cx="9143280" cy="2570760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5" name="Google Shape;11;p2" descr="marco.png"/>
          <p:cNvPicPr/>
          <p:nvPr/>
        </p:nvPicPr>
        <p:blipFill>
          <a:blip r:embed="rId3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5;p5"/>
          <p:cNvSpPr/>
          <p:nvPr/>
        </p:nvSpPr>
        <p:spPr>
          <a:xfrm>
            <a:off x="0" y="0"/>
            <a:ext cx="9143280" cy="1311840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7" name="Google Shape;26;p5" descr="marco.png"/>
          <p:cNvPicPr/>
          <p:nvPr/>
        </p:nvPicPr>
        <p:blipFill>
          <a:blip r:embed="rId3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0" name="PlaceHolder 3"/>
          <p:cNvSpPr>
            <a:spLocks noGrp="1"/>
          </p:cNvSpPr>
          <p:nvPr>
            <p:ph type="sldNum" idx="1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FA77B5B3-8264-4596-93B1-DBFD6AF10FA2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51;p9" descr="marco.png"/>
          <p:cNvPicPr/>
          <p:nvPr/>
        </p:nvPicPr>
        <p:blipFill>
          <a:blip r:embed="rId3"/>
          <a:stretch/>
        </p:blipFill>
        <p:spPr>
          <a:xfrm>
            <a:off x="0" y="0"/>
            <a:ext cx="9143280" cy="5142960"/>
          </a:xfrm>
          <a:prstGeom prst="rect">
            <a:avLst/>
          </a:prstGeom>
          <a:ln w="0">
            <a:noFill/>
          </a:ln>
        </p:spPr>
      </p:pic>
      <p:sp>
        <p:nvSpPr>
          <p:cNvPr id="14" name="PlaceHolder 1"/>
          <p:cNvSpPr>
            <a:spLocks noGrp="1"/>
          </p:cNvSpPr>
          <p:nvPr>
            <p:ph type="sldNum" idx="2"/>
          </p:nvPr>
        </p:nvSpPr>
        <p:spPr>
          <a:xfrm>
            <a:off x="637920" y="0"/>
            <a:ext cx="7859880" cy="637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fld id="{04FEC3B7-4C91-4EF3-9892-A9A07AE28478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ppwrite.io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55320" y="-69840"/>
            <a:ext cx="6865200" cy="19256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000" b="1" strike="noStrike" spc="-1">
                <a:solidFill>
                  <a:schemeClr val="accent3"/>
                </a:solidFill>
                <a:latin typeface="Britannic Bold"/>
                <a:ea typeface="Montserrat"/>
              </a:rPr>
              <a:t>Web Development Project </a:t>
            </a:r>
            <a:endParaRPr lang="en-US" sz="4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" name="Picture 1"/>
          <p:cNvPicPr/>
          <p:nvPr/>
        </p:nvPicPr>
        <p:blipFill>
          <a:blip r:embed="rId2"/>
          <a:stretch/>
        </p:blipFill>
        <p:spPr>
          <a:xfrm>
            <a:off x="5803200" y="2617920"/>
            <a:ext cx="2108880" cy="1747080"/>
          </a:xfrm>
          <a:prstGeom prst="rect">
            <a:avLst/>
          </a:prstGeom>
          <a:ln w="0">
            <a:noFill/>
          </a:ln>
        </p:spPr>
      </p:pic>
      <p:sp>
        <p:nvSpPr>
          <p:cNvPr id="19" name="TextBox 3"/>
          <p:cNvSpPr/>
          <p:nvPr/>
        </p:nvSpPr>
        <p:spPr>
          <a:xfrm>
            <a:off x="816120" y="2571840"/>
            <a:ext cx="4933080" cy="2984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/>
              </a:contourClr>
            </a:sp3d>
          </a:bodyPr>
          <a:lstStyle/>
          <a:p>
            <a:pPr>
              <a:lnSpc>
                <a:spcPct val="100000"/>
              </a:lnSpc>
            </a:pPr>
            <a:r>
              <a:rPr lang="en-IN" sz="1600" b="1" strike="noStrike" spc="-1">
                <a:solidFill>
                  <a:schemeClr val="accent1">
                    <a:lumMod val="75000"/>
                  </a:schemeClr>
                </a:solidFill>
                <a:latin typeface="Bernard MT Condensed"/>
                <a:ea typeface="Times New Roman"/>
              </a:rPr>
              <a:t>➤ project members :-</a:t>
            </a: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>
                <a:solidFill>
                  <a:schemeClr val="accent1">
                    <a:lumMod val="75000"/>
                  </a:schemeClr>
                </a:solidFill>
                <a:latin typeface="Bernard MT Condensed"/>
                <a:ea typeface="Times New Roman"/>
              </a:rPr>
              <a:t>1.Sumanta Bhattacharya           Roll no:30001222180 </a:t>
            </a: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>
                <a:solidFill>
                  <a:schemeClr val="accent1">
                    <a:lumMod val="75000"/>
                  </a:schemeClr>
                </a:solidFill>
                <a:latin typeface="Bernard MT Condensed"/>
                <a:ea typeface="Times New Roman"/>
              </a:rPr>
              <a:t>2.Tushar Ghosh                         Roll no:30001222177</a:t>
            </a: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>
                <a:solidFill>
                  <a:schemeClr val="accent1">
                    <a:lumMod val="75000"/>
                  </a:schemeClr>
                </a:solidFill>
                <a:latin typeface="Bernard MT Condensed"/>
                <a:ea typeface="Times New Roman"/>
              </a:rPr>
              <a:t>3.Sahana Mallick                       Roll no:30001222178</a:t>
            </a: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>
                <a:solidFill>
                  <a:schemeClr val="accent1">
                    <a:lumMod val="75000"/>
                  </a:schemeClr>
                </a:solidFill>
                <a:latin typeface="Bernard MT Condensed"/>
                <a:ea typeface="Times New Roman"/>
              </a:rPr>
              <a:t>4.Sudipta Sasmal                       Roll no:30001222170</a:t>
            </a: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>
                <a:solidFill>
                  <a:schemeClr val="accent1">
                    <a:lumMod val="75000"/>
                  </a:schemeClr>
                </a:solidFill>
                <a:latin typeface="Bernard MT Condensed"/>
                <a:ea typeface="Times New Roman"/>
              </a:rPr>
              <a:t>5.Moumita Mula                         Roll no:30001222166</a:t>
            </a: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TextBox 5"/>
          <p:cNvSpPr/>
          <p:nvPr/>
        </p:nvSpPr>
        <p:spPr>
          <a:xfrm>
            <a:off x="4572000" y="2094480"/>
            <a:ext cx="457128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IN" sz="1400" b="1" strike="noStrike" spc="-1">
                <a:solidFill>
                  <a:schemeClr val="dk1"/>
                </a:solidFill>
                <a:latin typeface="Amasis MT Pro Black"/>
                <a:ea typeface="Times New Roman"/>
              </a:rPr>
              <a:t>Maulana Abul Kalam Azad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400" b="0" strike="noStrike" spc="-1">
                <a:solidFill>
                  <a:srgbClr val="002060"/>
                </a:solidFill>
                <a:latin typeface="Impact"/>
                <a:ea typeface="Times New Roman"/>
              </a:rPr>
              <a:t>University Of Technology</a:t>
            </a:r>
            <a:r>
              <a:rPr lang="en-IN" sz="1400" b="0" strike="noStrike" spc="-1">
                <a:solidFill>
                  <a:srgbClr val="00B0F0"/>
                </a:solidFill>
                <a:latin typeface="Impact"/>
                <a:ea typeface="Times New Roman"/>
              </a:rPr>
              <a:t>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010160" y="64872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1" strike="noStrike" spc="-1">
                <a:solidFill>
                  <a:schemeClr val="lt1"/>
                </a:solidFill>
                <a:latin typeface="Agency FB"/>
                <a:ea typeface="Montserrat"/>
              </a:rPr>
              <a:t>USER REGISTERATION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sldNum" idx="11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961D67BA-AD5D-4CFB-8A68-DBE026B83B5A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10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7" name="Title 9"/>
          <p:cNvSpPr/>
          <p:nvPr/>
        </p:nvSpPr>
        <p:spPr>
          <a:xfrm>
            <a:off x="582840" y="228600"/>
            <a:ext cx="1702800" cy="466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IN" sz="1400" b="1" strike="noStrike" spc="-1">
                <a:solidFill>
                  <a:schemeClr val="lt1"/>
                </a:solidFill>
                <a:latin typeface="Agency FB"/>
                <a:ea typeface="Montserrat"/>
              </a:rPr>
              <a:t>BLOG APPLICATION SNAPSHOTS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885960" y="1633302"/>
            <a:ext cx="5028840" cy="2514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1" dirty="0">
                <a:latin typeface="Agency FB" panose="020B0503020202020204" pitchFamily="34" charset="0"/>
              </a:rPr>
              <a:t>Login with registered email and password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1" dirty="0">
                <a:latin typeface="Agency FB" panose="020B0503020202020204" pitchFamily="34" charset="0"/>
              </a:rPr>
              <a:t>Manages session securely using </a:t>
            </a:r>
            <a:r>
              <a:rPr lang="en-US" sz="2000" b="1" dirty="0" err="1">
                <a:latin typeface="Agency FB" panose="020B0503020202020204" pitchFamily="34" charset="0"/>
              </a:rPr>
              <a:t>Appwrite</a:t>
            </a:r>
            <a:endParaRPr lang="en-US" sz="2000" b="1" dirty="0">
              <a:latin typeface="Agency FB" panose="020B0503020202020204" pitchFamily="34" charset="0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1" dirty="0">
                <a:latin typeface="Agency FB" panose="020B0503020202020204" pitchFamily="34" charset="0"/>
              </a:rPr>
              <a:t>Error handling for invalid credentials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1" dirty="0">
                <a:latin typeface="Agency FB" panose="020B0503020202020204" pitchFamily="34" charset="0"/>
              </a:rPr>
              <a:t>Redirects users to dashboard/home on success</a:t>
            </a:r>
          </a:p>
        </p:txBody>
      </p:sp>
      <p:pic>
        <p:nvPicPr>
          <p:cNvPr id="69" name="Picture 68"/>
          <p:cNvPicPr/>
          <p:nvPr/>
        </p:nvPicPr>
        <p:blipFill>
          <a:blip r:embed="rId2"/>
          <a:stretch/>
        </p:blipFill>
        <p:spPr>
          <a:xfrm>
            <a:off x="5914800" y="1695960"/>
            <a:ext cx="2269800" cy="2234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sldNum" idx="12"/>
          </p:nvPr>
        </p:nvSpPr>
        <p:spPr>
          <a:xfrm>
            <a:off x="637920" y="0"/>
            <a:ext cx="7859880" cy="637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fld id="{581B7831-0CE7-484C-875B-EDBD29C6752D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11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1" name="Title 1"/>
          <p:cNvSpPr/>
          <p:nvPr/>
        </p:nvSpPr>
        <p:spPr>
          <a:xfrm>
            <a:off x="637920" y="302040"/>
            <a:ext cx="7130520" cy="67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IN" sz="1600" b="1" strike="noStrike" spc="-1">
                <a:solidFill>
                  <a:srgbClr val="000000"/>
                </a:solidFill>
                <a:latin typeface="Agency FB"/>
                <a:ea typeface="Arial"/>
              </a:rPr>
              <a:t>USER LOGIN</a:t>
            </a: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85618" y="972720"/>
            <a:ext cx="6064920" cy="29170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1" dirty="0">
                <a:latin typeface="Agency FB" panose="020B0503020202020204" pitchFamily="34" charset="0"/>
              </a:rPr>
              <a:t>Secure signup system using </a:t>
            </a:r>
            <a:r>
              <a:rPr lang="en-US" sz="2000" b="1" dirty="0" err="1">
                <a:latin typeface="Agency FB" panose="020B0503020202020204" pitchFamily="34" charset="0"/>
              </a:rPr>
              <a:t>Appwrite</a:t>
            </a:r>
            <a:r>
              <a:rPr lang="en-US" sz="2000" b="1" dirty="0">
                <a:latin typeface="Agency FB" panose="020B0503020202020204" pitchFamily="34" charset="0"/>
              </a:rPr>
              <a:t> Authentication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1" dirty="0">
                <a:latin typeface="Agency FB" panose="020B0503020202020204" pitchFamily="34" charset="0"/>
              </a:rPr>
              <a:t>Validates user inputs: name, email and password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1" dirty="0">
                <a:latin typeface="Agency FB" panose="020B0503020202020204" pitchFamily="34" charset="0"/>
              </a:rPr>
              <a:t>Includes email verification for authenticity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1" dirty="0">
                <a:latin typeface="Agency FB" panose="020B0503020202020204" pitchFamily="34" charset="0"/>
              </a:rPr>
              <a:t>Styled with Tailwind CSS for responsiveness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000" b="1" dirty="0">
              <a:latin typeface="Agency FB" panose="020B0503020202020204" pitchFamily="34" charset="0"/>
            </a:endParaRPr>
          </a:p>
        </p:txBody>
      </p:sp>
      <p:pic>
        <p:nvPicPr>
          <p:cNvPr id="73" name="Picture 72"/>
          <p:cNvPicPr/>
          <p:nvPr/>
        </p:nvPicPr>
        <p:blipFill>
          <a:blip r:embed="rId2"/>
          <a:stretch/>
        </p:blipFill>
        <p:spPr>
          <a:xfrm>
            <a:off x="5825880" y="1055520"/>
            <a:ext cx="2462760" cy="2878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sldNum" idx="13"/>
          </p:nvPr>
        </p:nvSpPr>
        <p:spPr>
          <a:xfrm>
            <a:off x="637920" y="0"/>
            <a:ext cx="7859880" cy="637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fld id="{8EC528E0-7461-4C44-932D-9EE931C2BF9F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12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5" name="TextBox 7"/>
          <p:cNvSpPr/>
          <p:nvPr/>
        </p:nvSpPr>
        <p:spPr>
          <a:xfrm>
            <a:off x="645480" y="250200"/>
            <a:ext cx="596628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IN" sz="1400" b="1" strike="noStrike" spc="-1">
                <a:solidFill>
                  <a:schemeClr val="lt2">
                    <a:lumMod val="50000"/>
                  </a:schemeClr>
                </a:solidFill>
                <a:latin typeface="Agency FB"/>
                <a:ea typeface="Roboto"/>
              </a:rPr>
              <a:t>POST UPLOADER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819720" y="740831"/>
            <a:ext cx="7678080" cy="26312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1" dirty="0">
                <a:latin typeface="Agency FB" panose="020B0503020202020204" pitchFamily="34" charset="0"/>
              </a:rPr>
              <a:t>Developed and tested the user registration &amp; login system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1" dirty="0">
                <a:latin typeface="Agency FB" panose="020B0503020202020204" pitchFamily="34" charset="0"/>
              </a:rPr>
              <a:t>Integrated backend authentication using </a:t>
            </a:r>
            <a:r>
              <a:rPr lang="en-US" sz="1600" b="1" dirty="0" err="1">
                <a:latin typeface="Agency FB" panose="020B0503020202020204" pitchFamily="34" charset="0"/>
              </a:rPr>
              <a:t>Appwrite</a:t>
            </a:r>
            <a:endParaRPr lang="en-US" sz="1600" b="1" dirty="0">
              <a:latin typeface="Agency FB" panose="020B0503020202020204" pitchFamily="34" charset="0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1" dirty="0">
                <a:latin typeface="Agency FB" panose="020B0503020202020204" pitchFamily="34" charset="0"/>
              </a:rPr>
              <a:t>Designed and implemented the blog post uploader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1" dirty="0">
                <a:latin typeface="Agency FB" panose="020B0503020202020204" pitchFamily="34" charset="0"/>
              </a:rPr>
              <a:t>Focused on form validation, session management and UI responsiveness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9DB9FD-02B6-1778-3899-C1BEB6B8F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033" y="1844633"/>
            <a:ext cx="4917692" cy="26312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010160" y="64872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800" b="1" strike="noStrike" spc="-1">
                <a:solidFill>
                  <a:schemeClr val="lt1"/>
                </a:solidFill>
                <a:latin typeface="Agency FB"/>
                <a:ea typeface="Montserrat"/>
              </a:rPr>
              <a:t>Software Engineering Model Used</a:t>
            </a:r>
            <a:r>
              <a:rPr lang="en-IN" sz="1800" b="1" strike="noStrike" spc="-1">
                <a:solidFill>
                  <a:schemeClr val="lt1"/>
                </a:solidFill>
                <a:latin typeface="Agency FB"/>
                <a:ea typeface="Montserrat"/>
              </a:rPr>
              <a:t>  (</a:t>
            </a:r>
            <a:r>
              <a:rPr lang="en-US" sz="1800" b="1" strike="noStrike" spc="-1">
                <a:solidFill>
                  <a:schemeClr val="lt1"/>
                </a:solidFill>
                <a:latin typeface="Agency FB"/>
                <a:ea typeface="Montserrat"/>
              </a:rPr>
              <a:t> Iterative Model</a:t>
            </a:r>
            <a:r>
              <a:rPr lang="en-IN" sz="1800" b="1" strike="noStrike" spc="-1">
                <a:solidFill>
                  <a:schemeClr val="lt1"/>
                </a:solidFill>
                <a:latin typeface="Agency FB"/>
                <a:ea typeface="Montserrat"/>
              </a:rPr>
              <a:t>)</a:t>
            </a:r>
            <a:br>
              <a:rPr sz="1800"/>
            </a:b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1010160" y="1434960"/>
            <a:ext cx="7130520" cy="2779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The Iterative Model was used to develop the blog web application. This model emphasizes repeated cycles of development and refinement, making it ideal for evolving user needs.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76320"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en-US" sz="18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Development Phases: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6320"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1. Initial Planning</a:t>
            </a:r>
            <a:r>
              <a:rPr lang="en-IN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 </a:t>
            </a: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– Core requirements identified (e.g., user login, post creation).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2. First Iteration – Developed and tested MVP (basic post &amp; view functionality).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3. Subsequent Iterations – Added features: comments, AI automated description.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4. Testing &amp; Feedback – Each version tested and refined.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5. Final Deployment – Fully functional blog with all features integrated.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sldNum" idx="14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C004120-447F-4414-9BAA-2F1402897C99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13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35040" y="53136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800" b="1" strike="noStrike" spc="-1">
                <a:solidFill>
                  <a:schemeClr val="lt1"/>
                </a:solidFill>
                <a:latin typeface="Agency FB"/>
                <a:ea typeface="Montserrat"/>
              </a:rPr>
              <a:t>Software Requirements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ldNum" idx="15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5C2457CC-9280-4A8C-98E8-53FBB60E0CB3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14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graphicFrame>
        <p:nvGraphicFramePr>
          <p:cNvPr id="82" name="Table 4"/>
          <p:cNvGraphicFramePr/>
          <p:nvPr>
            <p:extLst>
              <p:ext uri="{D42A27DB-BD31-4B8C-83A1-F6EECF244321}">
                <p14:modId xmlns:p14="http://schemas.microsoft.com/office/powerpoint/2010/main" val="2784817168"/>
              </p:ext>
            </p:extLst>
          </p:nvPr>
        </p:nvGraphicFramePr>
        <p:xfrm>
          <a:off x="1002600" y="1320120"/>
          <a:ext cx="7064268" cy="3241372"/>
        </p:xfrm>
        <a:graphic>
          <a:graphicData uri="http://schemas.openxmlformats.org/drawingml/2006/table">
            <a:tbl>
              <a:tblPr/>
              <a:tblGrid>
                <a:gridCol w="3713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10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786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Category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Requirement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786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Operating System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Windows 10/11, macOS, or any Linux distro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786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Code Editor/IDE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Visual Studio Code (VS Code)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86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Frontend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React.js (with libraries like React Router, React Hook Form, etc.)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786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 dirty="0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Styling</a:t>
                      </a:r>
                      <a:endParaRPr lang="en-US" sz="11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Tailwind CSS / CSS Modules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786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Backend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100" b="1" u="sng" strike="noStrike" spc="-1">
                          <a:solidFill>
                            <a:srgbClr val="2D82B0"/>
                          </a:solidFill>
                          <a:uFillTx/>
                          <a:latin typeface="Agency FB"/>
                          <a:ea typeface="Arial"/>
                          <a:hlinkClick r:id="rId2"/>
                        </a:rPr>
                        <a:t>Appwrite</a:t>
                      </a:r>
                      <a:r>
                        <a:rPr lang="en-US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 – for Authentication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786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 dirty="0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Database</a:t>
                      </a:r>
                      <a:endParaRPr lang="en-US" sz="11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Appwrite's built-in NoSQL Database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786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Package Manager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Node.js with npm 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786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Browser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Microsoft Edge / Google Chrome / Firefox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686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APIs/Utilities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Appwrite SDK (JavaScript), TinyMCE (for rich text editing), etc.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786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Version Control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Git &amp; GitHub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592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Tools</a:t>
                      </a:r>
                      <a:endParaRPr lang="en-US" sz="11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100" b="1" strike="noStrike" spc="-1" dirty="0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Google Gemini (for image description AI, if integrated)</a:t>
                      </a:r>
                      <a:endParaRPr lang="en-US" sz="1100" b="0" strike="noStrike" spc="-1" dirty="0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51120" marR="5112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010160" y="64872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800" b="1" strike="noStrike" spc="-1">
                <a:solidFill>
                  <a:schemeClr val="lt1"/>
                </a:solidFill>
                <a:latin typeface="Agency FB"/>
                <a:ea typeface="Montserrat"/>
              </a:rPr>
              <a:t>Hardware Requirements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ldNum" idx="16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F3A0FF8C-1FDA-4997-BF4B-5C953A5A2307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15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graphicFrame>
        <p:nvGraphicFramePr>
          <p:cNvPr id="85" name="Table 4"/>
          <p:cNvGraphicFramePr/>
          <p:nvPr/>
        </p:nvGraphicFramePr>
        <p:xfrm>
          <a:off x="889560" y="1465920"/>
          <a:ext cx="7533000" cy="3027600"/>
        </p:xfrm>
        <a:graphic>
          <a:graphicData uri="http://schemas.openxmlformats.org/drawingml/2006/table">
            <a:tbl>
              <a:tblPr/>
              <a:tblGrid>
                <a:gridCol w="251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11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80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Component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Minimum Requirement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Recommended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98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Processor (CPU)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0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Dual-core (Intel i3 / AMD equivalent)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Quad-core or higher (Intel i5/i7 or AMD Ryzen 5+)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0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RAM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0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4 GB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0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8 GB or more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1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Graphics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0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Integrated GPU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Dedicated GPU (for better performance, not necessary)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98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Internet Connection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Required for accessing Appwrite &amp; hosting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0" strike="noStrike" spc="-1">
                          <a:solidFill>
                            <a:srgbClr val="000000"/>
                          </a:solidFill>
                          <a:latin typeface="Agency FB"/>
                          <a:ea typeface="Arial"/>
                        </a:rPr>
                        <a:t>Stable broadband recommended</a:t>
                      </a:r>
                      <a:endParaRPr lang="en-US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79200" marR="79200" anchor="ctr">
                    <a:lnL w="12240">
                      <a:noFill/>
                      <a:prstDash val="solid"/>
                    </a:lnL>
                    <a:lnR w="12240">
                      <a:noFill/>
                      <a:prstDash val="solid"/>
                    </a:lnR>
                    <a:lnT w="12240">
                      <a:noFill/>
                      <a:prstDash val="solid"/>
                    </a:lnT>
                    <a:lnB w="12240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ldNum" idx="17"/>
          </p:nvPr>
        </p:nvSpPr>
        <p:spPr>
          <a:xfrm>
            <a:off x="637920" y="0"/>
            <a:ext cx="7859880" cy="637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fld id="{A781EFDE-D405-484C-840B-64D79E966744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16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87" name="Picture 3"/>
          <p:cNvPicPr/>
          <p:nvPr/>
        </p:nvPicPr>
        <p:blipFill>
          <a:blip r:embed="rId2"/>
          <a:stretch/>
        </p:blipFill>
        <p:spPr>
          <a:xfrm>
            <a:off x="645480" y="637920"/>
            <a:ext cx="3701160" cy="3855960"/>
          </a:xfrm>
          <a:prstGeom prst="rect">
            <a:avLst/>
          </a:prstGeom>
          <a:ln w="0">
            <a:noFill/>
          </a:ln>
        </p:spPr>
      </p:pic>
      <p:pic>
        <p:nvPicPr>
          <p:cNvPr id="88" name="Picture 5"/>
          <p:cNvPicPr/>
          <p:nvPr/>
        </p:nvPicPr>
        <p:blipFill>
          <a:blip r:embed="rId3"/>
          <a:stretch/>
        </p:blipFill>
        <p:spPr>
          <a:xfrm>
            <a:off x="4354920" y="1267920"/>
            <a:ext cx="4158000" cy="2267280"/>
          </a:xfrm>
          <a:prstGeom prst="rect">
            <a:avLst/>
          </a:prstGeom>
          <a:ln w="0">
            <a:noFill/>
          </a:ln>
        </p:spPr>
      </p:pic>
      <p:sp>
        <p:nvSpPr>
          <p:cNvPr id="89" name="TextBox 7"/>
          <p:cNvSpPr/>
          <p:nvPr/>
        </p:nvSpPr>
        <p:spPr>
          <a:xfrm>
            <a:off x="581040" y="318960"/>
            <a:ext cx="457128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IN" sz="1400" b="1" strike="noStrike" spc="-1">
                <a:solidFill>
                  <a:srgbClr val="000000"/>
                </a:solidFill>
                <a:latin typeface="Agency FB"/>
                <a:ea typeface="Arial"/>
              </a:rPr>
              <a:t>DATABASE STUCTURE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010160" y="64872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800" b="1" strike="noStrike" spc="-1">
                <a:solidFill>
                  <a:schemeClr val="lt1"/>
                </a:solidFill>
                <a:latin typeface="Agency FB"/>
                <a:ea typeface="Montserrat"/>
              </a:rPr>
              <a:t>workflow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ldNum" idx="18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34F11FC-F30D-4375-AEF9-E7131E472147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17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92" name="Picture 8"/>
          <p:cNvPicPr/>
          <p:nvPr/>
        </p:nvPicPr>
        <p:blipFill>
          <a:blip r:embed="rId2"/>
          <a:stretch/>
        </p:blipFill>
        <p:spPr>
          <a:xfrm>
            <a:off x="696240" y="1320120"/>
            <a:ext cx="7757640" cy="3173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010160" y="64872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1" strike="noStrike" spc="-1">
                <a:solidFill>
                  <a:schemeClr val="lt1"/>
                </a:solidFill>
                <a:latin typeface="Montserrat"/>
                <a:ea typeface="Montserrat"/>
              </a:rPr>
              <a:t>CONCLUSION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1010160" y="1434960"/>
            <a:ext cx="7371000" cy="2779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IN" sz="1200" b="1" i="1" strike="noStrike" spc="-1">
                <a:solidFill>
                  <a:schemeClr val="dk1">
                    <a:lumMod val="50000"/>
                  </a:schemeClr>
                </a:solidFill>
                <a:latin typeface="Calibri"/>
                <a:ea typeface="Calibri"/>
              </a:rPr>
              <a:t> In this project we have made an attempt to see the result of our study an </a:t>
            </a:r>
            <a:r>
              <a:rPr lang="en-US" sz="1200" b="1" i="1" strike="noStrike" spc="-1">
                <a:solidFill>
                  <a:schemeClr val="dk1">
                    <a:lumMod val="50000"/>
                  </a:schemeClr>
                </a:solidFill>
                <a:latin typeface="Calibri"/>
                <a:ea typeface="Calibri"/>
              </a:rPr>
              <a:t>throughout this project, our team has diligently worked to create a digital space that mirrors the energy and uniqueness of a blog application . 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IN" sz="1600" b="1" i="1" u="sng" strike="noStrike" spc="-1">
                <a:solidFill>
                  <a:schemeClr val="dk1">
                    <a:lumMod val="50000"/>
                  </a:schemeClr>
                </a:solidFill>
                <a:uFillTx/>
                <a:latin typeface="Calibri"/>
                <a:ea typeface="Calibri"/>
              </a:rPr>
              <a:t>Overall Outcomes of the project</a:t>
            </a: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7000"/>
              </a:lnSpc>
              <a:spcBef>
                <a:spcPts val="601"/>
              </a:spcBef>
              <a:spcAft>
                <a:spcPts val="799"/>
              </a:spcAft>
              <a:buClr>
                <a:srgbClr val="00BEF2"/>
              </a:buClr>
              <a:buFont typeface="Source Sans Pro"/>
              <a:buChar char="»"/>
            </a:pPr>
            <a:r>
              <a:rPr lang="en-IN" sz="1100" b="0" i="1" strike="noStrike" spc="-1">
                <a:solidFill>
                  <a:schemeClr val="dk1">
                    <a:lumMod val="50000"/>
                  </a:schemeClr>
                </a:solidFill>
                <a:latin typeface="Arial"/>
                <a:ea typeface="Times New Roman"/>
              </a:rPr>
              <a:t>Overall, </a:t>
            </a:r>
            <a:r>
              <a:rPr lang="en-US" sz="1100" b="0" i="1" strike="noStrike" spc="-1">
                <a:solidFill>
                  <a:schemeClr val="dk1">
                    <a:lumMod val="50000"/>
                  </a:schemeClr>
                </a:solidFill>
                <a:latin typeface="Arial"/>
                <a:ea typeface="Times New Roman"/>
              </a:rPr>
              <a:t>The Blog Application development project embodies a commitment to redefining how stories are created, shared, and experienced in the digital world. Our focus on blending cutting-edge technology with intuitive design sets a new benchmark for modern blogging platforms.</a:t>
            </a:r>
            <a:endParaRPr lang="en-US" sz="1100" b="0" strike="noStrike" spc="-1">
              <a:solidFill>
                <a:srgbClr val="000000"/>
              </a:solidFill>
              <a:latin typeface="Arial"/>
            </a:endParaRPr>
          </a:p>
          <a:p>
            <a:pPr marL="76320" indent="0">
              <a:lnSpc>
                <a:spcPct val="107000"/>
              </a:lnSpc>
              <a:spcBef>
                <a:spcPts val="601"/>
              </a:spcBef>
              <a:spcAft>
                <a:spcPts val="799"/>
              </a:spcAft>
              <a:buNone/>
              <a:tabLst>
                <a:tab pos="0" algn="l"/>
              </a:tabLst>
            </a:pPr>
            <a:endParaRPr lang="en-US" sz="1100" b="0" strike="noStrike" spc="-1">
              <a:solidFill>
                <a:srgbClr val="000000"/>
              </a:solidFill>
              <a:latin typeface="Arial"/>
            </a:endParaRPr>
          </a:p>
          <a:p>
            <a:pPr marL="76320" indent="0">
              <a:lnSpc>
                <a:spcPct val="107000"/>
              </a:lnSpc>
              <a:spcBef>
                <a:spcPts val="601"/>
              </a:spcBef>
              <a:spcAft>
                <a:spcPts val="799"/>
              </a:spcAft>
              <a:buNone/>
              <a:tabLst>
                <a:tab pos="0" algn="l"/>
              </a:tabLst>
            </a:pPr>
            <a:r>
              <a:rPr lang="en-US" sz="1100" b="0" i="1" strike="noStrike" spc="-1">
                <a:solidFill>
                  <a:srgbClr val="0F0F0F"/>
                </a:solidFill>
                <a:latin typeface="Arial"/>
                <a:ea typeface="Roboto"/>
              </a:rPr>
              <a:t>Throughout this presentation, we explored the innovative features and thoughtful design elements that make this application stand out in today's competitive landscape of digital content platforms.</a:t>
            </a:r>
            <a:endParaRPr lang="en-US" sz="11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sldNum" idx="19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7876999E-4CAD-487B-99AA-5BD957E1483F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18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ldNum" idx="20"/>
          </p:nvPr>
        </p:nvSpPr>
        <p:spPr>
          <a:xfrm>
            <a:off x="637920" y="0"/>
            <a:ext cx="7859880" cy="637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fld id="{2902B6D3-7665-4F25-B030-716CF0C0E36A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19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97" name="Picture 6" descr="Details 100 background thank you images for ppt - Abzlocal.mx"/>
          <p:cNvPicPr/>
          <p:nvPr/>
        </p:nvPicPr>
        <p:blipFill>
          <a:blip r:embed="rId2"/>
          <a:stretch/>
        </p:blipFill>
        <p:spPr>
          <a:xfrm>
            <a:off x="465120" y="-54360"/>
            <a:ext cx="8776800" cy="51429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ldNum" idx="3"/>
          </p:nvPr>
        </p:nvSpPr>
        <p:spPr>
          <a:xfrm>
            <a:off x="7818120" y="0"/>
            <a:ext cx="1111680" cy="637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fld id="{7508C827-C3E2-4FF8-9805-E79A3A073474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2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" name="TextBox 3"/>
          <p:cNvSpPr/>
          <p:nvPr/>
        </p:nvSpPr>
        <p:spPr>
          <a:xfrm>
            <a:off x="950760" y="707040"/>
            <a:ext cx="7473960" cy="943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Contents: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Introduction                                                                                                                                                            Page No: 3-4                                                                               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TextBox 4"/>
          <p:cNvSpPr/>
          <p:nvPr/>
        </p:nvSpPr>
        <p:spPr>
          <a:xfrm>
            <a:off x="950760" y="2018520"/>
            <a:ext cx="754704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Sections                                                                                                                                                                  Page No: 7-9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TextBox 5"/>
          <p:cNvSpPr/>
          <p:nvPr/>
        </p:nvSpPr>
        <p:spPr>
          <a:xfrm>
            <a:off x="950760" y="2348280"/>
            <a:ext cx="754704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Blog Application Snapshots                                                                                                                                   Page No: 10-12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TextBox 8"/>
          <p:cNvSpPr/>
          <p:nvPr/>
        </p:nvSpPr>
        <p:spPr>
          <a:xfrm>
            <a:off x="950760" y="3838320"/>
            <a:ext cx="754704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Workflow                                                                                                                                                               Page No: 17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TextBox 10"/>
          <p:cNvSpPr/>
          <p:nvPr/>
        </p:nvSpPr>
        <p:spPr>
          <a:xfrm>
            <a:off x="3958560" y="129960"/>
            <a:ext cx="97092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0F0F0F"/>
                </a:solidFill>
                <a:latin typeface="Agency FB"/>
                <a:ea typeface="Roboto"/>
              </a:rPr>
              <a:t>Index: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TextBox 9"/>
          <p:cNvSpPr/>
          <p:nvPr/>
        </p:nvSpPr>
        <p:spPr>
          <a:xfrm>
            <a:off x="950760" y="1438200"/>
            <a:ext cx="754704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Objectives                                                                                                                                                              Page No: 5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TextBox 11"/>
          <p:cNvSpPr/>
          <p:nvPr/>
        </p:nvSpPr>
        <p:spPr>
          <a:xfrm>
            <a:off x="950760" y="1710720"/>
            <a:ext cx="754704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Advantages                                                                                                                                                            Page No: 6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TextBox 2"/>
          <p:cNvSpPr/>
          <p:nvPr/>
        </p:nvSpPr>
        <p:spPr>
          <a:xfrm>
            <a:off x="950760" y="2689920"/>
            <a:ext cx="754704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Software Engineering Model Used                                                                                                                        Page No: 13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TextBox 7"/>
          <p:cNvSpPr/>
          <p:nvPr/>
        </p:nvSpPr>
        <p:spPr>
          <a:xfrm>
            <a:off x="950760" y="3527280"/>
            <a:ext cx="754704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Database Structure                                                                                                                                              Page No: 16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TextBox 12"/>
          <p:cNvSpPr/>
          <p:nvPr/>
        </p:nvSpPr>
        <p:spPr>
          <a:xfrm>
            <a:off x="950760" y="4128480"/>
            <a:ext cx="754704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Conclusion                                                                                                                                                            Page No: 18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TextBox 13"/>
          <p:cNvSpPr/>
          <p:nvPr/>
        </p:nvSpPr>
        <p:spPr>
          <a:xfrm>
            <a:off x="950760" y="2979360"/>
            <a:ext cx="754704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Software Requirements                                                                                                                                        Page No: 14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TextBox 14"/>
          <p:cNvSpPr/>
          <p:nvPr/>
        </p:nvSpPr>
        <p:spPr>
          <a:xfrm>
            <a:off x="950760" y="3245400"/>
            <a:ext cx="754704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F0F0F"/>
                </a:solidFill>
                <a:latin typeface="Agency FB"/>
                <a:ea typeface="Roboto"/>
              </a:rPr>
              <a:t>Hardware Requirements                                                                                                                                      Page No: 15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010160" y="64872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1" strike="noStrike" spc="-1">
                <a:solidFill>
                  <a:schemeClr val="lt1"/>
                </a:solidFill>
                <a:latin typeface="Montserrat"/>
                <a:ea typeface="Montserrat"/>
              </a:rPr>
              <a:t>WHAT IS BLOG?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1010160" y="1434960"/>
            <a:ext cx="7130520" cy="2779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US" sz="2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 A blog (a truncation of "weblog") is a discussion or informational website published on the World Wide Web consisting of discrete, often informal diary-style text entries (posts).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sldNum" idx="4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DA28C14-279A-4672-97DD-685AED533858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3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/>
          </p:nvPr>
        </p:nvSpPr>
        <p:spPr>
          <a:xfrm>
            <a:off x="1010160" y="1434960"/>
            <a:ext cx="3776040" cy="2779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br>
              <a:rPr sz="1600"/>
            </a:br>
            <a:br>
              <a:rPr sz="1600"/>
            </a:b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sldNum" idx="5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50AF7D58-0C3A-4BB5-8607-BB34E995267D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4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title"/>
          </p:nvPr>
        </p:nvSpPr>
        <p:spPr>
          <a:xfrm>
            <a:off x="1010160" y="64872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br>
              <a:rPr sz="2400"/>
            </a:br>
            <a:br>
              <a:rPr sz="2400"/>
            </a:br>
            <a:r>
              <a:rPr lang="en" sz="24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                              </a:t>
            </a:r>
            <a:r>
              <a:rPr lang="en" sz="1400" b="1" strike="noStrike" spc="-1">
                <a:solidFill>
                  <a:schemeClr val="lt1"/>
                </a:solidFill>
                <a:latin typeface="Montserrat"/>
                <a:ea typeface="Montserrat"/>
              </a:rPr>
              <a:t>INTRODUCTION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TextBox 3"/>
          <p:cNvSpPr/>
          <p:nvPr/>
        </p:nvSpPr>
        <p:spPr>
          <a:xfrm>
            <a:off x="813600" y="1468080"/>
            <a:ext cx="3688920" cy="3258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F0F0F"/>
                </a:solidFill>
                <a:latin typeface="Agency FB"/>
                <a:ea typeface="Roboto"/>
              </a:rPr>
              <a:t>We have created a blog application using technologies such as React for the front end and Appwrite as the backend-as-a-service platform. Styling is done using both CSS and Tailwind (PostCSS). The application includes features like a navbar, footer and a button to toggle the sidebar on small devices (using JavaScript), allowing visitors to effortlessly explore our website and discover the stories behind each post. </a:t>
            </a: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" name="Picture 18" descr="Step-by-Step Guide on How to Write Articles if You Are Not a Writer ..."/>
          <p:cNvPicPr/>
          <p:nvPr/>
        </p:nvPicPr>
        <p:blipFill>
          <a:blip r:embed="rId2"/>
          <a:stretch/>
        </p:blipFill>
        <p:spPr>
          <a:xfrm>
            <a:off x="4389120" y="1657800"/>
            <a:ext cx="3915720" cy="22514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010160" y="64872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1" strike="noStrike" spc="-1">
                <a:solidFill>
                  <a:schemeClr val="lt1"/>
                </a:solidFill>
                <a:latin typeface="Montserrat"/>
                <a:ea typeface="Montserrat"/>
              </a:rPr>
              <a:t>OBJECTIVES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1010160" y="1434960"/>
            <a:ext cx="7130520" cy="2779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IN" sz="20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Manage user activity (register/login/logout)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IN" sz="20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Add/modify/delete blogs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IN" sz="20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Publishing and viewing the blogs on the site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IN" sz="20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User email verification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76320"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sldNum" idx="6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0C9974AF-E0C0-438E-999B-8AA88C9EAC65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5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010160" y="64872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800" b="1" strike="noStrike" spc="-1">
                <a:solidFill>
                  <a:schemeClr val="lt1"/>
                </a:solidFill>
                <a:latin typeface="Agency FB"/>
                <a:ea typeface="Montserrat"/>
              </a:rPr>
              <a:t>Advantages of the Proposed System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1010160" y="1434960"/>
            <a:ext cx="7130520" cy="2779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US" sz="18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User friendly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US" sz="18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Simple and fast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US" sz="18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Low cost and effective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US" sz="18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It deals with the collection of information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US" sz="18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Provides security to the users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sldNum" idx="7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Montserrat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509A6DA5-B095-42B7-8807-855C20CC39EF}" type="slidenum">
              <a:rPr lang="en" sz="1200" b="0" strike="noStrike" spc="-1">
                <a:solidFill>
                  <a:schemeClr val="lt1"/>
                </a:solidFill>
                <a:latin typeface="Montserrat"/>
                <a:ea typeface="Montserrat"/>
              </a:rPr>
              <a:t>6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/>
          </p:nvPr>
        </p:nvSpPr>
        <p:spPr>
          <a:xfrm>
            <a:off x="635040" y="1560960"/>
            <a:ext cx="7130520" cy="1010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The homepage serves as the welcoming gateway, featuring an engaging design that captures the essence of the blog application. It provides a brief overview of the structure of the site and includes a clear call-to-action to encourage users to explore further.      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76320"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   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Tailwind CSS is employed to create a visually appealing and responsive design that adapts seamlessly to various devices, enhancing the user experience.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Consistent branding elements, color schemes, and typography are implemented across all sections to maintain a cohesive and professional look.</a:t>
            </a:r>
            <a:br>
              <a:rPr sz="1400"/>
            </a:br>
            <a:br>
              <a:rPr sz="1400"/>
            </a:b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This project showcases the power of React and Tailwind CSS in creating an aesthetically pleasing and functional online presence for our blog application.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ldNum" idx="8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Agency FB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D81BA475-1BF4-4A29-B05F-5210A23C6BC0}" type="slidenum">
              <a:rPr lang="en" sz="1200" b="0" strike="noStrike" spc="-1">
                <a:solidFill>
                  <a:schemeClr val="lt1"/>
                </a:solidFill>
                <a:latin typeface="Agency FB"/>
                <a:ea typeface="Montserrat"/>
              </a:rPr>
              <a:t>7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" name="TextBox 7"/>
          <p:cNvSpPr/>
          <p:nvPr/>
        </p:nvSpPr>
        <p:spPr>
          <a:xfrm>
            <a:off x="1097280" y="1360440"/>
            <a:ext cx="78876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u="sng" strike="noStrike" spc="-1">
                <a:solidFill>
                  <a:schemeClr val="dk1"/>
                </a:solidFill>
                <a:uFillTx/>
                <a:latin typeface="Agency FB"/>
                <a:ea typeface="Arial"/>
              </a:rPr>
              <a:t>Home: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844920" y="66888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1" strike="noStrike" spc="-1">
                <a:solidFill>
                  <a:schemeClr val="lt1"/>
                </a:solidFill>
                <a:latin typeface="Agency FB"/>
                <a:ea typeface="Montserrat"/>
              </a:rPr>
              <a:t>SECTIONS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TextBox 1"/>
          <p:cNvSpPr/>
          <p:nvPr/>
        </p:nvSpPr>
        <p:spPr>
          <a:xfrm>
            <a:off x="1097280" y="2433240"/>
            <a:ext cx="150012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u="sng" strike="noStrike" spc="-1">
                <a:solidFill>
                  <a:schemeClr val="dk1"/>
                </a:solidFill>
                <a:uFillTx/>
                <a:latin typeface="Agency FB"/>
                <a:ea typeface="Arial"/>
              </a:rPr>
              <a:t>Design Approach: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/>
          </p:nvPr>
        </p:nvSpPr>
        <p:spPr>
          <a:xfrm>
            <a:off x="635040" y="1560960"/>
            <a:ext cx="7130520" cy="1010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Displays a curated list of blog posts in an organized and responsive layout, with preview images, titles, and short descriptions to encourage click-through and exploration.  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 Provides a detailed view of each blog post with full content, author info, and interactive elements such as comments, likes, or social sharing options.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Our platform offers a powerful content editor, built-in review system for community engagement, fully responsive design for all devices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ldNum" idx="9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Agency FB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2F20D2B3-8EB9-4F32-A40A-8D2DBBDF9CEF}" type="slidenum">
              <a:rPr lang="en" sz="1200" b="0" strike="noStrike" spc="-1">
                <a:solidFill>
                  <a:schemeClr val="lt1"/>
                </a:solidFill>
                <a:latin typeface="Agency FB"/>
                <a:ea typeface="Montserrat"/>
              </a:rPr>
              <a:t>8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TextBox 7"/>
          <p:cNvSpPr/>
          <p:nvPr/>
        </p:nvSpPr>
        <p:spPr>
          <a:xfrm>
            <a:off x="1097280" y="1360440"/>
            <a:ext cx="93384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u="sng" strike="noStrike" spc="-1">
                <a:solidFill>
                  <a:schemeClr val="dk1"/>
                </a:solidFill>
                <a:uFillTx/>
                <a:latin typeface="Agency FB"/>
                <a:ea typeface="Arial"/>
              </a:rPr>
              <a:t>Post Feed: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title"/>
          </p:nvPr>
        </p:nvSpPr>
        <p:spPr>
          <a:xfrm>
            <a:off x="844920" y="66888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1" strike="noStrike" spc="-1">
                <a:solidFill>
                  <a:schemeClr val="lt1"/>
                </a:solidFill>
                <a:latin typeface="Agency FB"/>
                <a:ea typeface="Montserrat"/>
              </a:rPr>
              <a:t>SECTIONS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TextBox 1"/>
          <p:cNvSpPr/>
          <p:nvPr/>
        </p:nvSpPr>
        <p:spPr>
          <a:xfrm>
            <a:off x="1097280" y="2179080"/>
            <a:ext cx="150012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u="sng" strike="noStrike" spc="-1">
                <a:solidFill>
                  <a:schemeClr val="dk1"/>
                </a:solidFill>
                <a:uFillTx/>
                <a:latin typeface="Agency FB"/>
                <a:ea typeface="Arial"/>
              </a:rPr>
              <a:t>Single Post View: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TextBox 6"/>
          <p:cNvSpPr/>
          <p:nvPr/>
        </p:nvSpPr>
        <p:spPr>
          <a:xfrm>
            <a:off x="1065240" y="2998080"/>
            <a:ext cx="78876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u="sng" strike="noStrike" spc="-1">
                <a:solidFill>
                  <a:schemeClr val="dk1"/>
                </a:solidFill>
                <a:uFillTx/>
                <a:latin typeface="Agency FB"/>
                <a:ea typeface="Arial"/>
              </a:rPr>
              <a:t>Features: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/>
          </p:nvPr>
        </p:nvSpPr>
        <p:spPr>
          <a:xfrm>
            <a:off x="635040" y="1560960"/>
            <a:ext cx="7130520" cy="1010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The Contact section provides users with essential information to connect us, including address, phone number, and an interactive map for easy navigation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76320"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  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The footer section serves as the comprehensive end-point of the blog application, providing essential links and important information.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00BEF2"/>
              </a:buClr>
              <a:buFont typeface="Source Sans Pro"/>
              <a:buChar char="»"/>
              <a:tabLst>
                <a:tab pos="0" algn="l"/>
              </a:tabLst>
            </a:pPr>
            <a:r>
              <a:rPr lang="en-US" sz="1400" b="1" strike="noStrike" spc="-1">
                <a:solidFill>
                  <a:schemeClr val="dk1"/>
                </a:solidFill>
                <a:latin typeface="Agency FB"/>
                <a:ea typeface="Source Sans Pro"/>
              </a:rPr>
              <a:t>The About Us section introduces the core identity and values of the blog platform. It highlights the team’s experience across React, JavaScript, HTML, and Tailwind, showcasing technical expertise.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  <a:p>
            <a:pPr marL="76320" indent="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en-US" sz="1400" b="1" u="sng" strike="noStrike" spc="-1">
                <a:solidFill>
                  <a:schemeClr val="dk1"/>
                </a:solidFill>
                <a:uFillTx/>
                <a:latin typeface="Agency FB"/>
                <a:ea typeface="Source Sans Pro"/>
              </a:rPr>
              <a:t>        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sldNum" idx="10"/>
          </p:nvPr>
        </p:nvSpPr>
        <p:spPr>
          <a:xfrm>
            <a:off x="7766280" y="648720"/>
            <a:ext cx="5479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" sz="1200" b="0" strike="noStrike" spc="-1">
                <a:solidFill>
                  <a:schemeClr val="lt1"/>
                </a:solidFill>
                <a:latin typeface="Agency FB"/>
                <a:ea typeface="Montserrat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86A47143-CC88-4AA8-8B13-E07A42667B36}" type="slidenum">
              <a:rPr lang="en" sz="1200" b="0" strike="noStrike" spc="-1">
                <a:solidFill>
                  <a:schemeClr val="lt1"/>
                </a:solidFill>
                <a:latin typeface="Agency FB"/>
                <a:ea typeface="Montserrat"/>
              </a:rPr>
              <a:t>9</a:t>
            </a:fld>
            <a:endParaRPr lang="en-US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1" name="TextBox 7"/>
          <p:cNvSpPr/>
          <p:nvPr/>
        </p:nvSpPr>
        <p:spPr>
          <a:xfrm>
            <a:off x="1097280" y="1360440"/>
            <a:ext cx="78876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u="sng" strike="noStrike" spc="-1">
                <a:solidFill>
                  <a:schemeClr val="dk1"/>
                </a:solidFill>
                <a:uFillTx/>
                <a:latin typeface="Agency FB"/>
                <a:ea typeface="Arial"/>
              </a:rPr>
              <a:t>Contact: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title"/>
          </p:nvPr>
        </p:nvSpPr>
        <p:spPr>
          <a:xfrm>
            <a:off x="844920" y="668880"/>
            <a:ext cx="7130520" cy="670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1" strike="noStrike" spc="-1">
                <a:solidFill>
                  <a:schemeClr val="lt1"/>
                </a:solidFill>
                <a:latin typeface="Agency FB"/>
                <a:ea typeface="Montserrat"/>
              </a:rPr>
              <a:t>SECTIONS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TextBox 1"/>
          <p:cNvSpPr/>
          <p:nvPr/>
        </p:nvSpPr>
        <p:spPr>
          <a:xfrm>
            <a:off x="1097280" y="2179080"/>
            <a:ext cx="1500120" cy="303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u="sng" strike="noStrike" spc="-1">
                <a:solidFill>
                  <a:schemeClr val="dk1"/>
                </a:solidFill>
                <a:uFillTx/>
                <a:latin typeface="Agency FB"/>
                <a:ea typeface="Arial"/>
              </a:rPr>
              <a:t>Footer: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TextBox 6"/>
          <p:cNvSpPr/>
          <p:nvPr/>
        </p:nvSpPr>
        <p:spPr>
          <a:xfrm>
            <a:off x="1058040" y="2998080"/>
            <a:ext cx="78876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b="1" u="sng" strike="noStrike" spc="-1">
                <a:solidFill>
                  <a:schemeClr val="dk1"/>
                </a:solidFill>
                <a:uFillTx/>
                <a:latin typeface="Agency FB"/>
                <a:ea typeface="Arial"/>
              </a:rPr>
              <a:t>About us:</a:t>
            </a:r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remio template">
  <a:themeElements>
    <a:clrScheme name="Custom 347">
      <a:dk1>
        <a:srgbClr val="25516C"/>
      </a:dk1>
      <a:lt1>
        <a:srgbClr val="FFFFFF"/>
      </a:lt1>
      <a:dk2>
        <a:srgbClr val="666666"/>
      </a:dk2>
      <a:lt2>
        <a:srgbClr val="E2E7E9"/>
      </a:lt2>
      <a:accent1>
        <a:srgbClr val="00BEF2"/>
      </a:accent1>
      <a:accent2>
        <a:srgbClr val="2D82B0"/>
      </a:accent2>
      <a:accent3>
        <a:srgbClr val="25516C"/>
      </a:accent3>
      <a:accent4>
        <a:srgbClr val="67D6E9"/>
      </a:accent4>
      <a:accent5>
        <a:srgbClr val="41A2B3"/>
      </a:accent5>
      <a:accent6>
        <a:srgbClr val="0C8196"/>
      </a:accent6>
      <a:hlink>
        <a:srgbClr val="2D82B0"/>
      </a:hlink>
      <a:folHlink>
        <a:srgbClr val="6611CC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remio template">
  <a:themeElements>
    <a:clrScheme name="Custom 347">
      <a:dk1>
        <a:srgbClr val="25516C"/>
      </a:dk1>
      <a:lt1>
        <a:srgbClr val="FFFFFF"/>
      </a:lt1>
      <a:dk2>
        <a:srgbClr val="666666"/>
      </a:dk2>
      <a:lt2>
        <a:srgbClr val="E2E7E9"/>
      </a:lt2>
      <a:accent1>
        <a:srgbClr val="00BEF2"/>
      </a:accent1>
      <a:accent2>
        <a:srgbClr val="2D82B0"/>
      </a:accent2>
      <a:accent3>
        <a:srgbClr val="25516C"/>
      </a:accent3>
      <a:accent4>
        <a:srgbClr val="67D6E9"/>
      </a:accent4>
      <a:accent5>
        <a:srgbClr val="41A2B3"/>
      </a:accent5>
      <a:accent6>
        <a:srgbClr val="0C8196"/>
      </a:accent6>
      <a:hlink>
        <a:srgbClr val="2D82B0"/>
      </a:hlink>
      <a:folHlink>
        <a:srgbClr val="6611CC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Gremio template">
  <a:themeElements>
    <a:clrScheme name="Custom 347">
      <a:dk1>
        <a:srgbClr val="25516C"/>
      </a:dk1>
      <a:lt1>
        <a:srgbClr val="FFFFFF"/>
      </a:lt1>
      <a:dk2>
        <a:srgbClr val="666666"/>
      </a:dk2>
      <a:lt2>
        <a:srgbClr val="E2E7E9"/>
      </a:lt2>
      <a:accent1>
        <a:srgbClr val="00BEF2"/>
      </a:accent1>
      <a:accent2>
        <a:srgbClr val="2D82B0"/>
      </a:accent2>
      <a:accent3>
        <a:srgbClr val="25516C"/>
      </a:accent3>
      <a:accent4>
        <a:srgbClr val="67D6E9"/>
      </a:accent4>
      <a:accent5>
        <a:srgbClr val="41A2B3"/>
      </a:accent5>
      <a:accent6>
        <a:srgbClr val="0C8196"/>
      </a:accent6>
      <a:hlink>
        <a:srgbClr val="2D82B0"/>
      </a:hlink>
      <a:folHlink>
        <a:srgbClr val="6611CC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</TotalTime>
  <Words>1109</Words>
  <Application>Microsoft Office PowerPoint</Application>
  <PresentationFormat>On-screen Show (16:9)</PresentationFormat>
  <Paragraphs>158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34" baseType="lpstr">
      <vt:lpstr>Agency FB</vt:lpstr>
      <vt:lpstr>Amasis MT Pro Black</vt:lpstr>
      <vt:lpstr>Arial</vt:lpstr>
      <vt:lpstr>Bernard MT Condensed</vt:lpstr>
      <vt:lpstr>Britannic Bold</vt:lpstr>
      <vt:lpstr>Calibri</vt:lpstr>
      <vt:lpstr>Impact</vt:lpstr>
      <vt:lpstr>Montserrat</vt:lpstr>
      <vt:lpstr>Source Sans Pro</vt:lpstr>
      <vt:lpstr>Symbol</vt:lpstr>
      <vt:lpstr>Times New Roman</vt:lpstr>
      <vt:lpstr>Wingdings</vt:lpstr>
      <vt:lpstr>Gremio template</vt:lpstr>
      <vt:lpstr>Gremio template</vt:lpstr>
      <vt:lpstr>Gremio template</vt:lpstr>
      <vt:lpstr>Web Development Project </vt:lpstr>
      <vt:lpstr>PowerPoint Presentation</vt:lpstr>
      <vt:lpstr>WHAT IS BLOG?</vt:lpstr>
      <vt:lpstr>                                INTRODUCTION </vt:lpstr>
      <vt:lpstr>OBJECTIVES</vt:lpstr>
      <vt:lpstr>Advantages of the Proposed System</vt:lpstr>
      <vt:lpstr>SECTIONS</vt:lpstr>
      <vt:lpstr>SECTIONS</vt:lpstr>
      <vt:lpstr>SECTIONS</vt:lpstr>
      <vt:lpstr>USER REGISTERATION</vt:lpstr>
      <vt:lpstr>PowerPoint Presentation</vt:lpstr>
      <vt:lpstr>PowerPoint Presentation</vt:lpstr>
      <vt:lpstr>Software Engineering Model Used  ( Iterative Model) </vt:lpstr>
      <vt:lpstr>Software Requirements</vt:lpstr>
      <vt:lpstr>Hardware Requirements</vt:lpstr>
      <vt:lpstr>PowerPoint Presentation</vt:lpstr>
      <vt:lpstr>workflow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 IN HEALTHCARE</dc:title>
  <dc:subject/>
  <dc:creator/>
  <dc:description/>
  <cp:lastModifiedBy>Sumanta Bhattacharya</cp:lastModifiedBy>
  <cp:revision>3</cp:revision>
  <dcterms:modified xsi:type="dcterms:W3CDTF">2025-05-28T02:19:35Z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</vt:i4>
  </property>
  <property fmtid="{D5CDD505-2E9C-101B-9397-08002B2CF9AE}" pid="3" name="PresentationFormat">
    <vt:lpwstr>On-screen Show (16:9)</vt:lpwstr>
  </property>
  <property fmtid="{D5CDD505-2E9C-101B-9397-08002B2CF9AE}" pid="4" name="Slides">
    <vt:i4>19</vt:i4>
  </property>
</Properties>
</file>